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notesMasterIdLst>
    <p:notesMasterId r:id="rId14"/>
  </p:notesMasterIdLst>
  <p:handoutMasterIdLst>
    <p:handoutMasterId r:id="rId15"/>
  </p:handoutMasterIdLst>
  <p:sldIdLst>
    <p:sldId id="274" r:id="rId2"/>
    <p:sldId id="286" r:id="rId3"/>
    <p:sldId id="278" r:id="rId4"/>
    <p:sldId id="287" r:id="rId5"/>
    <p:sldId id="275" r:id="rId6"/>
    <p:sldId id="276" r:id="rId7"/>
    <p:sldId id="290" r:id="rId8"/>
    <p:sldId id="280" r:id="rId9"/>
    <p:sldId id="289" r:id="rId10"/>
    <p:sldId id="281" r:id="rId11"/>
    <p:sldId id="259" r:id="rId12"/>
    <p:sldId id="288" r:id="rId13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TOWN'S BOND</a:t>
            </a:r>
            <a:r>
              <a:rPr lang="en-US" baseline="0"/>
              <a:t> DEBT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93-45E7-84A1-F51EE68E6A0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193-45E7-84A1-F51EE68E6A02}"/>
              </c:ext>
            </c:extLst>
          </c:dPt>
          <c:dLbls>
            <c:dLbl>
              <c:idx val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193-45E7-84A1-F51EE68E6A02}"/>
                </c:ext>
              </c:extLst>
            </c:dLbl>
            <c:dLbl>
              <c:idx val="1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08547825518906"/>
                      <c:h val="0.108932046596776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193-45E7-84A1-F51EE68E6A0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BONDS!$A$2:$A$3</c:f>
              <c:strCache>
                <c:ptCount val="2"/>
                <c:pt idx="0">
                  <c:v>Stormwater Bond</c:v>
                </c:pt>
                <c:pt idx="1">
                  <c:v>Municipal Bond</c:v>
                </c:pt>
              </c:strCache>
            </c:strRef>
          </c:cat>
          <c:val>
            <c:numRef>
              <c:f>BONDS!$B$2:$B$3</c:f>
              <c:numCache>
                <c:formatCode>"$"#,##0.00_);[Red]\("$"#,##0.00\)</c:formatCode>
                <c:ptCount val="2"/>
                <c:pt idx="0">
                  <c:v>66707.199999999997</c:v>
                </c:pt>
                <c:pt idx="1">
                  <c:v>448450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93-45E7-84A1-F51EE68E6A0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7883756360804903"/>
          <c:y val="0.12122219362603447"/>
          <c:w val="0.29168534656059558"/>
          <c:h val="0.1539146392980560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568-4772-8AF2-70A93D84FC4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568-4772-8AF2-70A93D84FC4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568-4772-8AF2-70A93D84FC4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568-4772-8AF2-70A93D84FC4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568-4772-8AF2-70A93D84FC4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568-4772-8AF2-70A93D84FC4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'Bank Accounts'!$A$2:$A$4</c:f>
              <c:strCache>
                <c:ptCount val="3"/>
                <c:pt idx="0">
                  <c:v>OPERATING ACCOUNT</c:v>
                </c:pt>
                <c:pt idx="1">
                  <c:v>RESERVE ACCOUNT </c:v>
                </c:pt>
                <c:pt idx="2">
                  <c:v>SBA PRIME ACCOUNT</c:v>
                </c:pt>
              </c:strCache>
            </c:strRef>
          </c:cat>
          <c:val>
            <c:numRef>
              <c:f>'Bank Accounts'!$B$2:$B$4</c:f>
              <c:numCache>
                <c:formatCode>_("$"* #,##0.00_);_("$"* \(#,##0.00\);_("$"* "-"??_);_(@_)</c:formatCode>
                <c:ptCount val="3"/>
                <c:pt idx="0">
                  <c:v>4938343.34</c:v>
                </c:pt>
                <c:pt idx="1">
                  <c:v>2491554.33</c:v>
                </c:pt>
                <c:pt idx="2">
                  <c:v>538876.06999999995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68-4772-8AF2-70A93D84FC4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073125863838841"/>
          <c:y val="0.13511514234925801"/>
          <c:w val="0.61013240963095672"/>
          <c:h val="0.776857773153349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25C-4A2C-ABFF-6DEEC8F2F58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25C-4A2C-ABFF-6DEEC8F2F58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25C-4A2C-ABFF-6DEEC8F2F58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25C-4A2C-ABFF-6DEEC8F2F587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25C-4A2C-ABFF-6DEEC8F2F587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25C-4A2C-ABFF-6DEEC8F2F587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25C-4A2C-ABFF-6DEEC8F2F587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25C-4A2C-ABFF-6DEEC8F2F587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25C-4A2C-ABFF-6DEEC8F2F587}"/>
              </c:ext>
            </c:extLst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25C-4A2C-ABFF-6DEEC8F2F58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025C-4A2C-ABFF-6DEEC8F2F587}"/>
              </c:ext>
            </c:extLst>
          </c:dPt>
          <c:dPt>
            <c:idx val="1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025C-4A2C-ABFF-6DEEC8F2F587}"/>
              </c:ext>
            </c:extLst>
          </c:dPt>
          <c:dPt>
            <c:idx val="1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025C-4A2C-ABFF-6DEEC8F2F587}"/>
              </c:ext>
            </c:extLst>
          </c:dPt>
          <c:dPt>
            <c:idx val="1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025C-4A2C-ABFF-6DEEC8F2F587}"/>
              </c:ext>
            </c:extLst>
          </c:dPt>
          <c:dPt>
            <c:idx val="1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025C-4A2C-ABFF-6DEEC8F2F587}"/>
              </c:ext>
            </c:extLst>
          </c:dPt>
          <c:dPt>
            <c:idx val="15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025C-4A2C-ABFF-6DEEC8F2F587}"/>
              </c:ext>
            </c:extLst>
          </c:dPt>
          <c:dPt>
            <c:idx val="16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025C-4A2C-ABFF-6DEEC8F2F587}"/>
              </c:ext>
            </c:extLst>
          </c:dPt>
          <c:dPt>
            <c:idx val="17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025C-4A2C-ABFF-6DEEC8F2F587}"/>
              </c:ext>
            </c:extLst>
          </c:dPt>
          <c:dPt>
            <c:idx val="18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025C-4A2C-ABFF-6DEEC8F2F587}"/>
              </c:ext>
            </c:extLst>
          </c:dPt>
          <c:dLbls>
            <c:dLbl>
              <c:idx val="0"/>
              <c:layout>
                <c:manualLayout>
                  <c:x val="3.5674470457079041E-2"/>
                  <c:y val="-1.94805228006482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5C-4A2C-ABFF-6DEEC8F2F587}"/>
                </c:ext>
              </c:extLst>
            </c:dLbl>
            <c:dLbl>
              <c:idx val="1"/>
              <c:layout>
                <c:manualLayout>
                  <c:x val="-3.2701597918989224E-2"/>
                  <c:y val="-8.6580101336213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5C-4A2C-ABFF-6DEEC8F2F587}"/>
                </c:ext>
              </c:extLst>
            </c:dLbl>
            <c:dLbl>
              <c:idx val="2"/>
              <c:layout>
                <c:manualLayout>
                  <c:x val="-2.2296544035674475E-2"/>
                  <c:y val="-8.6580101336213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5C-4A2C-ABFF-6DEEC8F2F587}"/>
                </c:ext>
              </c:extLst>
            </c:dLbl>
            <c:dLbl>
              <c:idx val="3"/>
              <c:layout>
                <c:manualLayout>
                  <c:x val="-5.8295964125560568E-2"/>
                  <c:y val="3.56149137451307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5C-4A2C-ABFF-6DEEC8F2F587}"/>
                </c:ext>
              </c:extLst>
            </c:dLbl>
            <c:dLbl>
              <c:idx val="4"/>
              <c:layout>
                <c:manualLayout>
                  <c:x val="-0.12855007473841554"/>
                  <c:y val="3.11630495269894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5C-4A2C-ABFF-6DEEC8F2F587}"/>
                </c:ext>
              </c:extLst>
            </c:dLbl>
            <c:dLbl>
              <c:idx val="5"/>
              <c:layout>
                <c:manualLayout>
                  <c:x val="-4.4843049327354259E-3"/>
                  <c:y val="1.11296605453533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5C-4A2C-ABFF-6DEEC8F2F587}"/>
                </c:ext>
              </c:extLst>
            </c:dLbl>
            <c:dLbl>
              <c:idx val="6"/>
              <c:layout>
                <c:manualLayout>
                  <c:x val="-5.351170568561875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5C-4A2C-ABFF-6DEEC8F2F587}"/>
                </c:ext>
              </c:extLst>
            </c:dLbl>
            <c:dLbl>
              <c:idx val="7"/>
              <c:layout>
                <c:manualLayout>
                  <c:x val="-4.035874439461886E-2"/>
                  <c:y val="-2.44852531997774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5C-4A2C-ABFF-6DEEC8F2F587}"/>
                </c:ext>
              </c:extLst>
            </c:dLbl>
            <c:dLbl>
              <c:idx val="8"/>
              <c:layout>
                <c:manualLayout>
                  <c:x val="-1.6442451420029897E-2"/>
                  <c:y val="-5.78742348358375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25C-4A2C-ABFF-6DEEC8F2F587}"/>
                </c:ext>
              </c:extLst>
            </c:dLbl>
            <c:dLbl>
              <c:idx val="9"/>
              <c:layout>
                <c:manualLayout>
                  <c:x val="-6.395842660135713E-2"/>
                  <c:y val="-9.89997441796612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25C-4A2C-ABFF-6DEEC8F2F587}"/>
                </c:ext>
              </c:extLst>
            </c:dLbl>
            <c:dLbl>
              <c:idx val="10"/>
              <c:layout>
                <c:manualLayout>
                  <c:x val="-1.1410038259596703E-2"/>
                  <c:y val="1.51548207364819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25C-4A2C-ABFF-6DEEC8F2F587}"/>
                </c:ext>
              </c:extLst>
            </c:dLbl>
            <c:dLbl>
              <c:idx val="11"/>
              <c:layout>
                <c:manualLayout>
                  <c:x val="2.37829803047193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25C-4A2C-ABFF-6DEEC8F2F587}"/>
                </c:ext>
              </c:extLst>
            </c:dLbl>
            <c:dLbl>
              <c:idx val="12"/>
              <c:layout>
                <c:manualLayout>
                  <c:x val="4.6079524340393904E-2"/>
                  <c:y val="-4.11255481347015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47200203653475"/>
                      <c:h val="4.6341999240208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025C-4A2C-ABFF-6DEEC8F2F587}"/>
                </c:ext>
              </c:extLst>
            </c:dLbl>
            <c:dLbl>
              <c:idx val="13"/>
              <c:layout>
                <c:manualLayout>
                  <c:x val="3.3414733614585995E-2"/>
                  <c:y val="2.48496676795218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25C-4A2C-ABFF-6DEEC8F2F587}"/>
                </c:ext>
              </c:extLst>
            </c:dLbl>
            <c:dLbl>
              <c:idx val="14"/>
              <c:layout>
                <c:manualLayout>
                  <c:x val="-5.9457450761798585E-2"/>
                  <c:y val="-4.11255481347016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25C-4A2C-ABFF-6DEEC8F2F587}"/>
                </c:ext>
              </c:extLst>
            </c:dLbl>
            <c:dLbl>
              <c:idx val="15"/>
              <c:layout>
                <c:manualLayout>
                  <c:x val="-2.6755852842809392E-2"/>
                  <c:y val="-6.70995785355657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25C-4A2C-ABFF-6DEEC8F2F587}"/>
                </c:ext>
              </c:extLst>
            </c:dLbl>
            <c:dLbl>
              <c:idx val="16"/>
              <c:layout>
                <c:manualLayout>
                  <c:x val="0.1010776662950576"/>
                  <c:y val="-3.24675380010802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25C-4A2C-ABFF-6DEEC8F2F587}"/>
                </c:ext>
              </c:extLst>
            </c:dLbl>
            <c:dLbl>
              <c:idx val="17"/>
              <c:layout>
                <c:manualLayout>
                  <c:x val="0.12486064659977693"/>
                  <c:y val="-4.329005066810694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25C-4A2C-ABFF-6DEEC8F2F587}"/>
                </c:ext>
              </c:extLst>
            </c:dLbl>
            <c:dLbl>
              <c:idx val="18"/>
              <c:layout>
                <c:manualLayout>
                  <c:x val="0.20661464139725008"/>
                  <c:y val="-2.81385329342695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70000"/>
                          <a:lumOff val="3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25C-4A2C-ABFF-6DEEC8F2F58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'Operating Account Revenues'!$A$2:$A$20</c:f>
              <c:strCache>
                <c:ptCount val="19"/>
                <c:pt idx="0">
                  <c:v>Property  Taxes</c:v>
                </c:pt>
                <c:pt idx="1">
                  <c:v>Sales and Use Taxes</c:v>
                </c:pt>
                <c:pt idx="2">
                  <c:v>Franchise and Utility Taxes</c:v>
                </c:pt>
                <c:pt idx="3">
                  <c:v>Public Service Taxes</c:v>
                </c:pt>
                <c:pt idx="4">
                  <c:v>Insurance Premium Tax (Police Pension)</c:v>
                </c:pt>
                <c:pt idx="5">
                  <c:v>State Revenue Sharing</c:v>
                </c:pt>
                <c:pt idx="6">
                  <c:v>Investment Earnings</c:v>
                </c:pt>
                <c:pt idx="7">
                  <c:v>Miscellaneous Revenue</c:v>
                </c:pt>
                <c:pt idx="8">
                  <c:v>Operating Grants</c:v>
                </c:pt>
                <c:pt idx="9">
                  <c:v>Licenses &amp; Permitting</c:v>
                </c:pt>
                <c:pt idx="10">
                  <c:v>Fines &amp; Forfeitures</c:v>
                </c:pt>
                <c:pt idx="11">
                  <c:v>Services</c:v>
                </c:pt>
                <c:pt idx="12">
                  <c:v>Buisness Tax / Beverage License</c:v>
                </c:pt>
                <c:pt idx="13">
                  <c:v>Local Option County Gas Tax</c:v>
                </c:pt>
                <c:pt idx="14">
                  <c:v>From Reserve - TM Leave Payout</c:v>
                </c:pt>
                <c:pt idx="15">
                  <c:v>From Reserve - Paid Fire Fighters</c:v>
                </c:pt>
                <c:pt idx="16">
                  <c:v>From 172 to 001-21 (Police)</c:v>
                </c:pt>
                <c:pt idx="17">
                  <c:v>From 172 to 001-22 (Fire)</c:v>
                </c:pt>
                <c:pt idx="18">
                  <c:v>Disposal of Assets - Fire Truck</c:v>
                </c:pt>
              </c:strCache>
            </c:strRef>
          </c:cat>
          <c:val>
            <c:numRef>
              <c:f>'Operating Account Revenues'!$B$2:$B$20</c:f>
              <c:numCache>
                <c:formatCode>#,##0.00_);[Red]\(#,##0.00\)</c:formatCode>
                <c:ptCount val="19"/>
                <c:pt idx="0">
                  <c:v>3072397</c:v>
                </c:pt>
                <c:pt idx="1">
                  <c:v>372000</c:v>
                </c:pt>
                <c:pt idx="2">
                  <c:v>315000</c:v>
                </c:pt>
                <c:pt idx="3">
                  <c:v>366730</c:v>
                </c:pt>
                <c:pt idx="4">
                  <c:v>50000</c:v>
                </c:pt>
                <c:pt idx="5">
                  <c:v>103000</c:v>
                </c:pt>
                <c:pt idx="6">
                  <c:v>40000</c:v>
                </c:pt>
                <c:pt idx="7">
                  <c:v>3300</c:v>
                </c:pt>
                <c:pt idx="8">
                  <c:v>10000</c:v>
                </c:pt>
                <c:pt idx="9">
                  <c:v>263450</c:v>
                </c:pt>
                <c:pt idx="10">
                  <c:v>27000</c:v>
                </c:pt>
                <c:pt idx="11">
                  <c:v>75500</c:v>
                </c:pt>
                <c:pt idx="12">
                  <c:v>17400</c:v>
                </c:pt>
                <c:pt idx="13">
                  <c:v>99548</c:v>
                </c:pt>
                <c:pt idx="14">
                  <c:v>33481</c:v>
                </c:pt>
                <c:pt idx="15">
                  <c:v>188780</c:v>
                </c:pt>
                <c:pt idx="16">
                  <c:v>80934</c:v>
                </c:pt>
                <c:pt idx="17">
                  <c:v>50000</c:v>
                </c:pt>
                <c:pt idx="18">
                  <c:v>125000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025C-4A2C-ABFF-6DEEC8F2F58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0A3-4367-8EB3-FA9B8E7BB8C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A3-4367-8EB3-FA9B8E7BB8C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0A3-4367-8EB3-FA9B8E7BB8C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0A3-4367-8EB3-FA9B8E7BB8C3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0A3-4367-8EB3-FA9B8E7BB8C3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0A3-4367-8EB3-FA9B8E7BB8C3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0A3-4367-8EB3-FA9B8E7BB8C3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0A3-4367-8EB3-FA9B8E7BB8C3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0A3-4367-8EB3-FA9B8E7BB8C3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0A3-4367-8EB3-FA9B8E7BB8C3}"/>
              </c:ext>
            </c:extLst>
          </c:dPt>
          <c:dPt>
            <c:idx val="10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0A3-4367-8EB3-FA9B8E7BB8C3}"/>
              </c:ext>
            </c:extLst>
          </c:dPt>
          <c:dLbls>
            <c:dLbl>
              <c:idx val="0"/>
              <c:layout>
                <c:manualLayout>
                  <c:x val="4.7675804529201428E-2"/>
                  <c:y val="-5.2966771059168615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368E6F4-F767-4192-B30C-B95E9CC32AC3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0A3-4367-8EB3-FA9B8E7BB8C3}"/>
                </c:ext>
              </c:extLst>
            </c:dLbl>
            <c:dLbl>
              <c:idx val="1"/>
              <c:layout>
                <c:manualLayout>
                  <c:x val="6.2781227793631794E-2"/>
                  <c:y val="1.12810178612006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92088128464735E-2"/>
                      <c:h val="6.9380500766317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0A3-4367-8EB3-FA9B8E7BB8C3}"/>
                </c:ext>
              </c:extLst>
            </c:dLbl>
            <c:dLbl>
              <c:idx val="2"/>
              <c:layout>
                <c:manualLayout>
                  <c:x val="-5.5621771950735005E-2"/>
                  <c:y val="1.73347798699071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A3-4367-8EB3-FA9B8E7BB8C3}"/>
                </c:ext>
              </c:extLst>
            </c:dLbl>
            <c:dLbl>
              <c:idx val="3"/>
              <c:layout>
                <c:manualLayout>
                  <c:x val="-3.3373063170441031E-2"/>
                  <c:y val="8.66738993495352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A3-4367-8EB3-FA9B8E7BB8C3}"/>
                </c:ext>
              </c:extLst>
            </c:dLbl>
            <c:dLbl>
              <c:idx val="4"/>
              <c:layout>
                <c:manualLayout>
                  <c:x val="-4.2908224076281289E-2"/>
                  <c:y val="-1.44456498915893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A3-4367-8EB3-FA9B8E7BB8C3}"/>
                </c:ext>
              </c:extLst>
            </c:dLbl>
            <c:dLbl>
              <c:idx val="5"/>
              <c:layout>
                <c:manualLayout>
                  <c:x val="-6.1978545887961915E-2"/>
                  <c:y val="-1.15565199132715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0A3-4367-8EB3-FA9B8E7BB8C3}"/>
                </c:ext>
              </c:extLst>
            </c:dLbl>
            <c:dLbl>
              <c:idx val="6"/>
              <c:layout>
                <c:manualLayout>
                  <c:x val="-6.9924513309495437E-2"/>
                  <c:y val="2.88912997831787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0A3-4367-8EB3-FA9B8E7BB8C3}"/>
                </c:ext>
              </c:extLst>
            </c:dLbl>
            <c:dLbl>
              <c:idx val="7"/>
              <c:layout>
                <c:manualLayout>
                  <c:x val="-0.10647596344854986"/>
                  <c:y val="-1.15565199132715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0A3-4367-8EB3-FA9B8E7BB8C3}"/>
                </c:ext>
              </c:extLst>
            </c:dLbl>
            <c:dLbl>
              <c:idx val="8"/>
              <c:layout>
                <c:manualLayout>
                  <c:x val="-2.2248708780294058E-2"/>
                  <c:y val="-1.73347798699072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0A3-4367-8EB3-FA9B8E7BB8C3}"/>
                </c:ext>
              </c:extLst>
            </c:dLbl>
            <c:dLbl>
              <c:idx val="9"/>
              <c:layout>
                <c:manualLayout>
                  <c:x val="3.6551450139054371E-2"/>
                  <c:y val="-4.33369496747681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90101013892931"/>
                      <c:h val="3.81510751089622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30A3-4367-8EB3-FA9B8E7BB8C3}"/>
                </c:ext>
              </c:extLst>
            </c:dLbl>
            <c:dLbl>
              <c:idx val="10"/>
              <c:layout>
                <c:manualLayout>
                  <c:x val="0.13508144616607071"/>
                  <c:y val="-1.15565199132715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0A3-4367-8EB3-FA9B8E7BB8C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EXPENDITURES!$A$2:$A$12</c:f>
              <c:strCache>
                <c:ptCount val="11"/>
                <c:pt idx="0">
                  <c:v>Town Hall</c:v>
                </c:pt>
                <c:pt idx="1">
                  <c:v>Police</c:v>
                </c:pt>
                <c:pt idx="2">
                  <c:v>Fire</c:v>
                </c:pt>
                <c:pt idx="3">
                  <c:v>Code</c:v>
                </c:pt>
                <c:pt idx="4">
                  <c:v>Public Works</c:v>
                </c:pt>
                <c:pt idx="5">
                  <c:v>Building</c:v>
                </c:pt>
                <c:pt idx="6">
                  <c:v>Transfer to Fund 341</c:v>
                </c:pt>
                <c:pt idx="7">
                  <c:v>Transfer to Fund 351</c:v>
                </c:pt>
                <c:pt idx="8">
                  <c:v>Transfer to LTC</c:v>
                </c:pt>
                <c:pt idx="9">
                  <c:v>Transfer to 201 - Bond </c:v>
                </c:pt>
                <c:pt idx="10">
                  <c:v>Transfer to other Funds</c:v>
                </c:pt>
              </c:strCache>
            </c:strRef>
          </c:cat>
          <c:val>
            <c:numRef>
              <c:f>EXPENDITURES!$B$2:$B$12</c:f>
              <c:numCache>
                <c:formatCode>#,##0.00_);[Red]\(#,##0.00\)</c:formatCode>
                <c:ptCount val="11"/>
                <c:pt idx="0">
                  <c:v>1467708</c:v>
                </c:pt>
                <c:pt idx="1">
                  <c:v>1602817</c:v>
                </c:pt>
                <c:pt idx="2">
                  <c:v>699738</c:v>
                </c:pt>
                <c:pt idx="3">
                  <c:v>71452</c:v>
                </c:pt>
                <c:pt idx="4">
                  <c:v>483998</c:v>
                </c:pt>
                <c:pt idx="5">
                  <c:v>233204</c:v>
                </c:pt>
                <c:pt idx="6">
                  <c:v>510706</c:v>
                </c:pt>
                <c:pt idx="7">
                  <c:v>52000</c:v>
                </c:pt>
                <c:pt idx="8">
                  <c:v>59222</c:v>
                </c:pt>
                <c:pt idx="9">
                  <c:v>110175</c:v>
                </c:pt>
                <c:pt idx="10">
                  <c:v>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0A3-4367-8EB3-FA9B8E7BB8C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9DE-403E-AF62-E1F47CF4D26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9DE-403E-AF62-E1F47CF4D26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9DE-403E-AF62-E1F47CF4D26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9DE-403E-AF62-E1F47CF4D26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CAPITAL!$A$2:$A$5</c:f>
              <c:strCache>
                <c:ptCount val="4"/>
                <c:pt idx="0">
                  <c:v>Short Term</c:v>
                </c:pt>
                <c:pt idx="1">
                  <c:v>Long Term</c:v>
                </c:pt>
                <c:pt idx="2">
                  <c:v>Stormwater</c:v>
                </c:pt>
                <c:pt idx="3">
                  <c:v>Roads</c:v>
                </c:pt>
              </c:strCache>
            </c:strRef>
          </c:cat>
          <c:val>
            <c:numRef>
              <c:f>CAPITAL!$B$2:$B$5</c:f>
              <c:numCache>
                <c:formatCode>"$"#,##0.00_);[Red]\("$"#,##0.00\)</c:formatCode>
                <c:ptCount val="4"/>
                <c:pt idx="0">
                  <c:v>118860</c:v>
                </c:pt>
                <c:pt idx="1">
                  <c:v>59222</c:v>
                </c:pt>
                <c:pt idx="2">
                  <c:v>510706</c:v>
                </c:pt>
                <c:pt idx="3">
                  <c:v>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DE-403E-AF62-E1F47CF4D2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A89FF6-1247-B0F6-17C9-C9E41549DB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66E3F-6ECE-D1A0-7552-BD1524F51F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8A0C8-6783-491B-80F1-5AEB59D9510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B118A-C528-63AF-D7A0-653F0169F1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DB2BD-F82B-F9C5-920A-6A07D1C98C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13D1D-885A-4B4E-9999-C37C9B1E9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30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056ADD3-4E61-44C8-A260-A6763E79ED3D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E6B30B4-728A-4D36-B172-E90E2A38B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23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89B9-6A86-4C9A-B779-8EE9BB9F56EA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7,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0046-A0BE-46C2-9FEE-346F49F075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70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A2E9-E6B9-4D86-9559-ECE372F92CB2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7,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0046-A0BE-46C2-9FEE-346F49F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9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0EA8-0A3C-4A6D-A824-5C050AD2387C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7,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0046-A0BE-46C2-9FEE-346F49F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7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FE05-CA5B-4E33-8B2F-EA801D7E103E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7,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0046-A0BE-46C2-9FEE-346F49F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7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B5FB-B7D2-490F-9C98-0140E1FA83C7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7,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0046-A0BE-46C2-9FEE-346F49F075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79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A54D-554F-4EAF-9479-9A15FA735F98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7, 2026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0046-A0BE-46C2-9FEE-346F49F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FC53-6D5E-40CF-A191-7CA33D138101}" type="datetime1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7, 2026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0046-A0BE-46C2-9FEE-346F49F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5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AE80-FF30-4F0D-8A40-1EB1313E937B}" type="datetime1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7, 2026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0046-A0BE-46C2-9FEE-346F49F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2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8BEF-676C-4CA2-9544-417A84C972CF}" type="datetime1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January 7, 2026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0046-A0BE-46C2-9FEE-346F49F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8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B4D4F21-E372-45A0-ACEE-F0280D3E9BF8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January 7, 2026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AF0046-A0BE-46C2-9FEE-346F49F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4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96FA-8B57-43AC-9321-10FB981E0774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7, 2026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0046-A0BE-46C2-9FEE-346F49F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9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381D86-FDA0-4AF0-B829-1E955AAEE372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January 7,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2AF0046-A0BE-46C2-9FEE-346F49F075E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0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lickr.com/photos/pictures-of-money/17123251389/" TargetMode="Externa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meeting-business-brainstorming-1453895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GFOA+Recommendation&amp;rlz=1C1GCEU_enUS822US822&amp;oq=government+recommended+reserves&amp;gs_lcrp=EgZjaHJvbWUyBggAEEUYOTIHCAEQIRigATIHCAIQIRigATIHCAMQIRifBdIBCDk5MTFqMGo3qAIIsAIB8QVQLw9CVs-OfQ&amp;sourceid=chrome&amp;ie=UTF-8&amp;mstk=AUtExfB7jyACBAw8TsDh2EPain_NWiIfZDpB_t6EiCvbajX0yFhMwNcMNWkYKR_jhTya3TOBfeCYpK1mQ3JLamxSHRcsnXFURAcu7azm2AacmPc_hkLUja6bXO3fo5D4UHkBcHsrJdFrgcMCGy-cKoFP46uors5efWn1JQkW_fhnqpPD1HE&amp;csui=3&amp;ved=2ahUKEwig8aeK1feRAxXeRTABHUEyCMkQgK4QegQIAxAB" TargetMode="External"/><Relationship Id="rId2" Type="http://schemas.openxmlformats.org/officeDocument/2006/relationships/hyperlink" Target="https://icma.org/articles/pm-magazine/steering-steady-budgeting-cours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hyperlink" Target="https://www.google.com/search?q=Policy-Driven&amp;rlz=1C1GCEU_enUS822US822&amp;oq=government+recommended+reserves&amp;gs_lcrp=EgZjaHJvbWUyBggAEEUYOTIHCAEQIRigATIHCAIQIRigATIHCAMQIRifBdIBCDk5MTFqMGo3qAIIsAIB8QVQLw9CVs-OfQ&amp;sourceid=chrome&amp;ie=UTF-8&amp;mstk=AUtExfB7jyACBAw8TsDh2EPain_NWiIfZDpB_t6EiCvbajX0yFhMwNcMNWkYKR_jhTya3TOBfeCYpK1mQ3JLamxSHRcsnXFURAcu7azm2AacmPc_hkLUja6bXO3fo5D4UHkBcHsrJdFrgcMCGy-cKoFP46uors5efWn1JQkW_fhnqpPD1HE&amp;csui=3&amp;ved=2ahUKEwig8aeK1feRAxXeRTABHUEyCMkQgK4QegQIAxAF" TargetMode="External"/><Relationship Id="rId4" Type="http://schemas.openxmlformats.org/officeDocument/2006/relationships/hyperlink" Target="https://www.google.com/search?q=Percentage+Target&amp;rlz=1C1GCEU_enUS822US822&amp;oq=government+recommended+reserves&amp;gs_lcrp=EgZjaHJvbWUyBggAEEUYOTIHCAEQIRigATIHCAIQIRigATIHCAMQIRifBdIBCDk5MTFqMGo3qAIIsAIB8QVQLw9CVs-OfQ&amp;sourceid=chrome&amp;ie=UTF-8&amp;mstk=AUtExfB7jyACBAw8TsDh2EPain_NWiIfZDpB_t6EiCvbajX0yFhMwNcMNWkYKR_jhTya3TOBfeCYpK1mQ3JLamxSHRcsnXFURAcu7azm2AacmPc_hkLUja6bXO3fo5D4UHkBcHsrJdFrgcMCGy-cKoFP46uors5efWn1JQkW_fhnqpPD1HE&amp;csui=3&amp;ved=2ahUKEwig8aeK1feRAxXeRTABHUEyCMkQgK4QegQIAxA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C99A44-3AC6-7342-6B4E-F100E9C6A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4" y="639371"/>
            <a:ext cx="10337292" cy="23775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65F0DB-5C45-7FA1-5889-54B2B644862E}"/>
              </a:ext>
            </a:extLst>
          </p:cNvPr>
          <p:cNvSpPr txBox="1"/>
          <p:nvPr/>
        </p:nvSpPr>
        <p:spPr>
          <a:xfrm>
            <a:off x="3012440" y="3332480"/>
            <a:ext cx="6167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ptos" panose="020B0004020202020204" pitchFamily="34" charset="0"/>
              </a:rPr>
              <a:t>5.A. New Business</a:t>
            </a:r>
          </a:p>
          <a:p>
            <a:pPr algn="ctr"/>
            <a:r>
              <a:rPr lang="en-US" sz="3600" dirty="0">
                <a:latin typeface="Aptos" panose="020B0004020202020204" pitchFamily="34" charset="0"/>
              </a:rPr>
              <a:t>Municipal Budget Overview - FY2026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1952275-20C3-6F3E-CCCA-65895D60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7, 2026</a:t>
            </a:r>
          </a:p>
        </p:txBody>
      </p:sp>
    </p:spTree>
    <p:extLst>
      <p:ext uri="{BB962C8B-B14F-4D97-AF65-F5344CB8AC3E}">
        <p14:creationId xmlns:p14="http://schemas.microsoft.com/office/powerpoint/2010/main" val="1292802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15B6CF-6FC5-BD71-CFAE-037A3C8BBAF0}"/>
              </a:ext>
            </a:extLst>
          </p:cNvPr>
          <p:cNvSpPr txBox="1"/>
          <p:nvPr/>
        </p:nvSpPr>
        <p:spPr>
          <a:xfrm>
            <a:off x="1068403" y="1519177"/>
            <a:ext cx="3513221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cap="all" dirty="0"/>
              <a:t>Grants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cap="all" dirty="0"/>
              <a:t>SPECIAL Assessments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cap="all" dirty="0"/>
              <a:t>Service Fees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cap="all" dirty="0"/>
              <a:t>PERMIT &amp; LICENSE FEES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cap="all" dirty="0"/>
              <a:t>FINES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cap="all" dirty="0"/>
              <a:t>PARKING FEES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cap="all" dirty="0"/>
              <a:t>Investment INCOME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BONDS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63E0A-4AB9-A299-897D-5D7275288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7,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76F2F2-644D-9F5F-0782-B2C93AF19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457" y="1519177"/>
            <a:ext cx="6505238" cy="42994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D8932C-E14E-53AF-74D0-E171390428E2}"/>
              </a:ext>
            </a:extLst>
          </p:cNvPr>
          <p:cNvSpPr txBox="1"/>
          <p:nvPr/>
        </p:nvSpPr>
        <p:spPr>
          <a:xfrm>
            <a:off x="4019190" y="548888"/>
            <a:ext cx="374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Additional Revenue Sources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6D047C1-51B9-E887-9333-50F1FDE9B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7" y="6400800"/>
            <a:ext cx="199877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722C1A-291E-63B7-D89F-8275B9B87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00989" y="4134576"/>
            <a:ext cx="3170392" cy="20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56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51CD6BD-EB86-4A7B-EFD2-428D37CCA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510233"/>
              </p:ext>
            </p:extLst>
          </p:nvPr>
        </p:nvGraphicFramePr>
        <p:xfrm>
          <a:off x="315168" y="2772080"/>
          <a:ext cx="11427652" cy="3407604"/>
        </p:xfrm>
        <a:graphic>
          <a:graphicData uri="http://schemas.openxmlformats.org/drawingml/2006/table">
            <a:tbl>
              <a:tblPr/>
              <a:tblGrid>
                <a:gridCol w="1609627">
                  <a:extLst>
                    <a:ext uri="{9D8B030D-6E8A-4147-A177-3AD203B41FA5}">
                      <a16:colId xmlns:a16="http://schemas.microsoft.com/office/drawing/2014/main" val="1384769944"/>
                    </a:ext>
                  </a:extLst>
                </a:gridCol>
                <a:gridCol w="1017339">
                  <a:extLst>
                    <a:ext uri="{9D8B030D-6E8A-4147-A177-3AD203B41FA5}">
                      <a16:colId xmlns:a16="http://schemas.microsoft.com/office/drawing/2014/main" val="148225812"/>
                    </a:ext>
                  </a:extLst>
                </a:gridCol>
                <a:gridCol w="1045212">
                  <a:extLst>
                    <a:ext uri="{9D8B030D-6E8A-4147-A177-3AD203B41FA5}">
                      <a16:colId xmlns:a16="http://schemas.microsoft.com/office/drawing/2014/main" val="3300277650"/>
                    </a:ext>
                  </a:extLst>
                </a:gridCol>
                <a:gridCol w="1337872">
                  <a:extLst>
                    <a:ext uri="{9D8B030D-6E8A-4147-A177-3AD203B41FA5}">
                      <a16:colId xmlns:a16="http://schemas.microsoft.com/office/drawing/2014/main" val="4252308632"/>
                    </a:ext>
                  </a:extLst>
                </a:gridCol>
                <a:gridCol w="1282126">
                  <a:extLst>
                    <a:ext uri="{9D8B030D-6E8A-4147-A177-3AD203B41FA5}">
                      <a16:colId xmlns:a16="http://schemas.microsoft.com/office/drawing/2014/main" val="4265298286"/>
                    </a:ext>
                  </a:extLst>
                </a:gridCol>
                <a:gridCol w="1282126">
                  <a:extLst>
                    <a:ext uri="{9D8B030D-6E8A-4147-A177-3AD203B41FA5}">
                      <a16:colId xmlns:a16="http://schemas.microsoft.com/office/drawing/2014/main" val="2852784043"/>
                    </a:ext>
                  </a:extLst>
                </a:gridCol>
                <a:gridCol w="1282126">
                  <a:extLst>
                    <a:ext uri="{9D8B030D-6E8A-4147-A177-3AD203B41FA5}">
                      <a16:colId xmlns:a16="http://schemas.microsoft.com/office/drawing/2014/main" val="1642961426"/>
                    </a:ext>
                  </a:extLst>
                </a:gridCol>
                <a:gridCol w="1285612">
                  <a:extLst>
                    <a:ext uri="{9D8B030D-6E8A-4147-A177-3AD203B41FA5}">
                      <a16:colId xmlns:a16="http://schemas.microsoft.com/office/drawing/2014/main" val="765122689"/>
                    </a:ext>
                  </a:extLst>
                </a:gridCol>
                <a:gridCol w="1285612">
                  <a:extLst>
                    <a:ext uri="{9D8B030D-6E8A-4147-A177-3AD203B41FA5}">
                      <a16:colId xmlns:a16="http://schemas.microsoft.com/office/drawing/2014/main" val="1725811293"/>
                    </a:ext>
                  </a:extLst>
                </a:gridCol>
              </a:tblGrid>
              <a:tr h="228585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FY25 Salary Comparison-Current 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02036"/>
                  </a:ext>
                </a:extLst>
              </a:tr>
              <a:tr h="6841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Municipality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PROPOSED FY26 COLA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PROPOSED FY26 MERIT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City Mgr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City Clerk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Finance Director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 Works Director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Deputy Chief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Police Chief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170589"/>
                  </a:ext>
                </a:extLst>
              </a:tr>
              <a:tr h="2285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Melbourne Beach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119,101.60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66,274.14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73,329.99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67,260.44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82,149.00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108,694.00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08906"/>
                  </a:ext>
                </a:extLst>
              </a:tr>
              <a:tr h="2285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Indialantic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1-3%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142,039.47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73,000.00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95,974.01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99,834.00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103,174.00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113,782.54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008138"/>
                  </a:ext>
                </a:extLst>
              </a:tr>
              <a:tr h="4474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 Harbour Beach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156,896.25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$ 103,693.38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$ 130,000.00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$ 106,203.34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121,954.33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149,267.07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420966"/>
                  </a:ext>
                </a:extLst>
              </a:tr>
              <a:tr h="2285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Satellite Beach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161,000.00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$ 106,383.02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83,396.35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$ 127,154.41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115,199.63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136,677.00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332822"/>
                  </a:ext>
                </a:extLst>
              </a:tr>
              <a:tr h="2285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Grant- Valkaria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127,050.00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77,151.69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77,151.69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768423"/>
                  </a:ext>
                </a:extLst>
              </a:tr>
              <a:tr h="2285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Malabar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108,675.00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59,771.25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67,275.00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54,807.55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796060"/>
                  </a:ext>
                </a:extLst>
              </a:tr>
              <a:tr h="2285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861676"/>
                  </a:ext>
                </a:extLst>
              </a:tr>
              <a:tr h="4474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 Difference of 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-12.50%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-22.60%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-19.80%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-28.50%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69782"/>
                  </a:ext>
                </a:extLst>
              </a:tr>
              <a:tr h="2285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135,800.00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81,050.00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87,854.00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91,051.00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105,620.00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127,105.00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63222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48D0EB5-3CCB-A546-4E2B-894F90B4C54D}"/>
              </a:ext>
            </a:extLst>
          </p:cNvPr>
          <p:cNvSpPr txBox="1"/>
          <p:nvPr/>
        </p:nvSpPr>
        <p:spPr>
          <a:xfrm>
            <a:off x="315168" y="678316"/>
            <a:ext cx="69904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Base salaries over 20% less on average than other Brevard County municipalities of similar size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Offer zero cost/low-cost incentives:  time off (administrative); credit card points to provide gift cards; </a:t>
            </a:r>
          </a:p>
          <a:p>
            <a:r>
              <a:rPr lang="en-US" dirty="0"/>
              <a:t>	Training/school; Auto allowance; Insurance health lifestyle benefits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674719-4123-4B7C-5837-A790DB1B1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7, 2026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2BFC96A-9DA7-ABE8-389D-9574FD5A1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917" y="6400800"/>
            <a:ext cx="199804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F65216-0AE2-C1EB-FF59-A9D91C863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60307" y="172315"/>
            <a:ext cx="3969220" cy="2881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840197-21A5-CEBF-B192-24F0605C396B}"/>
              </a:ext>
            </a:extLst>
          </p:cNvPr>
          <p:cNvSpPr txBox="1"/>
          <p:nvPr/>
        </p:nvSpPr>
        <p:spPr>
          <a:xfrm>
            <a:off x="4968704" y="394636"/>
            <a:ext cx="2254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INVEST IN STAFF</a:t>
            </a:r>
          </a:p>
        </p:txBody>
      </p:sp>
    </p:spTree>
    <p:extLst>
      <p:ext uri="{BB962C8B-B14F-4D97-AF65-F5344CB8AC3E}">
        <p14:creationId xmlns:p14="http://schemas.microsoft.com/office/powerpoint/2010/main" val="1511564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3C42FFAE-D082-A64A-124C-1D712A69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7, 2026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27FD36-683D-DEF0-8945-21D8392CD3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917" y="6400800"/>
            <a:ext cx="1998040" cy="4572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1B2B00-BE34-6271-94F4-03F78179AFB4}"/>
              </a:ext>
            </a:extLst>
          </p:cNvPr>
          <p:cNvSpPr txBox="1"/>
          <p:nvPr/>
        </p:nvSpPr>
        <p:spPr>
          <a:xfrm>
            <a:off x="1438175" y="776176"/>
            <a:ext cx="9315651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latin typeface="+mn-lt"/>
              </a:rPr>
              <a:t>CONSIDER THE ENTIRETY OF FUNDS TO MEET BUDGET REQUIREMENTS</a:t>
            </a:r>
            <a:br>
              <a:rPr lang="en-US" sz="1700" dirty="0">
                <a:latin typeface="+mn-lt"/>
              </a:rPr>
            </a:br>
            <a:endParaRPr lang="en-US" sz="17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latin typeface="+mn-lt"/>
              </a:rPr>
              <a:t>FOLLOW GOVERNMENT FINANCE RECOMMENDATIONS </a:t>
            </a:r>
            <a:br>
              <a:rPr lang="en-US" sz="1700" dirty="0">
                <a:latin typeface="+mn-lt"/>
              </a:rPr>
            </a:br>
            <a:endParaRPr lang="en-US" sz="17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en-US" sz="1700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ESTABLISH UNASSIGNED FUNDS BASED ON OPERATING BUDGET</a:t>
            </a:r>
          </a:p>
          <a:p>
            <a:endParaRPr kumimoji="0" lang="en-US" sz="1700" b="0" i="0" u="none" strike="noStrike" kern="1200" cap="none" spc="-5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latin typeface="+mn-lt"/>
              </a:rPr>
              <a:t>PLACE </a:t>
            </a:r>
            <a:r>
              <a:rPr kumimoji="0" lang="en-US" sz="1700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UNASSIGNED FUNDS IN HIGH YIELD SAVINGS ACCOUNT</a:t>
            </a:r>
            <a:br>
              <a:rPr kumimoji="0" lang="en-US" sz="1700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1700" b="0" i="0" u="none" strike="noStrike" kern="1200" cap="none" spc="-5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en-US" sz="1700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SEPARATE OPERATING FROM CIP</a:t>
            </a:r>
            <a:br>
              <a:rPr kumimoji="0" lang="en-US" sz="1700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1700" b="0" i="0" u="none" strike="noStrike" kern="1200" cap="none" spc="-5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en-US" sz="1700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ADOPT CIP PLAN EACH YEAR ON A FIVE-YEAR SCHEDULE</a:t>
            </a:r>
            <a:br>
              <a:rPr kumimoji="0" lang="en-US" sz="1700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1700" b="0" i="0" u="none" strike="noStrike" kern="1200" cap="none" spc="-5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latin typeface="+mn-lt"/>
              </a:rPr>
              <a:t>INVEST IN TOWN INFRASTRUCTURE – COST SAVINGS IN MATERIALS, INSURANCE AND DISASTER RESILIENCY, PROACTIVE VS. REACTIVE</a:t>
            </a:r>
            <a:br>
              <a:rPr lang="en-US" sz="1700" dirty="0">
                <a:latin typeface="+mn-lt"/>
              </a:rPr>
            </a:br>
            <a:endParaRPr lang="en-US" sz="17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latin typeface="+mn-lt"/>
              </a:rPr>
              <a:t>PURSUE ALTERNATIVE FUNDING RESOURCES AS PART OF CIP: FEE ASSESSMENTS, GRANTS, SERVICE FEES, INVESTMENT INTEREST</a:t>
            </a:r>
            <a:br>
              <a:rPr lang="en-US" sz="1700" dirty="0">
                <a:latin typeface="+mn-lt"/>
              </a:rPr>
            </a:br>
            <a:endParaRPr lang="en-US" sz="17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latin typeface="+mn-lt"/>
              </a:rPr>
              <a:t>SET ASIDE SAVINGS EACH YEAR TO BUILD RESERVES</a:t>
            </a:r>
            <a:br>
              <a:rPr lang="en-US" sz="1700" dirty="0">
                <a:latin typeface="+mn-lt"/>
              </a:rPr>
            </a:br>
            <a:endParaRPr lang="en-US" sz="17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latin typeface="+mn-lt"/>
              </a:rPr>
              <a:t>INVEST IN STAFF: LOW COST/NO COST INCENTIVES</a:t>
            </a:r>
            <a:endParaRPr lang="en-US" sz="1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FAC004-50D2-E1F1-B8A6-D02ECE1D0D4A}"/>
              </a:ext>
            </a:extLst>
          </p:cNvPr>
          <p:cNvSpPr txBox="1"/>
          <p:nvPr/>
        </p:nvSpPr>
        <p:spPr>
          <a:xfrm>
            <a:off x="4301599" y="276135"/>
            <a:ext cx="3588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BUDGET CONSIDERATIONS</a:t>
            </a:r>
          </a:p>
        </p:txBody>
      </p:sp>
      <p:pic>
        <p:nvPicPr>
          <p:cNvPr id="21" name="Picture 20" descr="Geometric shapes on a wooden background">
            <a:extLst>
              <a:ext uri="{FF2B5EF4-FFF2-40B4-BE49-F238E27FC236}">
                <a16:creationId xmlns:a16="http://schemas.microsoft.com/office/drawing/2014/main" id="{0DAB8302-31D4-F804-30B2-3F3799E2D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03" y="1126156"/>
            <a:ext cx="3899183" cy="259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A74D2C-59FF-A33B-8FB7-48A2B05EF833}"/>
              </a:ext>
            </a:extLst>
          </p:cNvPr>
          <p:cNvSpPr txBox="1"/>
          <p:nvPr/>
        </p:nvSpPr>
        <p:spPr>
          <a:xfrm>
            <a:off x="182881" y="771182"/>
            <a:ext cx="11858324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</a:t>
            </a:r>
            <a:r>
              <a:rPr lang="en-US" sz="1600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Report</a:t>
            </a:r>
          </a:p>
          <a:p>
            <a:r>
              <a:rPr lang="en-US" sz="1600" b="1" u="sng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</a:t>
            </a:r>
            <a:r>
              <a:rPr lang="en-US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Departmental requests/reviews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</a:t>
            </a:r>
            <a:r>
              <a:rPr lang="en-US" sz="16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budgets submitted by Department Heads</a:t>
            </a:r>
            <a:endParaRPr lang="en-US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Budget workshops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600" b="1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</a:t>
            </a:r>
            <a:r>
              <a:rPr lang="en-US" sz="16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			Certifications of taxable value by Property Appraiser (Form DR 420)</a:t>
            </a:r>
          </a:p>
          <a:p>
            <a:pPr marL="0" marR="0">
              <a:buNone/>
            </a:pPr>
            <a:r>
              <a:rPr lang="en-US" sz="1600" b="1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</a:t>
            </a:r>
            <a:r>
              <a:rPr lang="en-US" sz="16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indent="-457200">
              <a:buAutoNum type="arabicPlain" startAt="15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	Town Commission Meeting – Draft budget within 60 days of budget year; set proposed millage rate and approve 				stormwater assessment roll. </a:t>
            </a:r>
          </a:p>
          <a:p>
            <a:pPr marR="0"/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			Notification to Property Appraiser of the proposed millage rate, rolled-back rate, and date, time and place of the 					tentative 	budget hearing (DR 420)</a:t>
            </a:r>
          </a:p>
          <a:p>
            <a:pPr marL="457200" marR="0" indent="-457200">
              <a:buNone/>
            </a:pPr>
            <a:r>
              <a:rPr lang="en-US" sz="1600" b="1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endParaRPr lang="en-US" sz="16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NLT 			Property Appraiser mails notice of proposed property taxes (DR 474 TRIM Notice)</a:t>
            </a:r>
          </a:p>
          <a:p>
            <a:pPr marL="457200" marR="0" indent="-457200">
              <a:buNone/>
            </a:pPr>
            <a:r>
              <a:rPr lang="en-US" sz="1600" b="1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</a:t>
            </a:r>
            <a:r>
              <a:rPr lang="en-US" sz="16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(dates are based on the School Board and BOCC budget schedules)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			First public hearing – tentative millage rate and budget </a:t>
            </a:r>
          </a:p>
          <a:p>
            <a:pPr marL="457200" marR="0" indent="-45720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			Advertise the tentative budget and millage rate</a:t>
            </a:r>
          </a:p>
          <a:p>
            <a:pPr marL="457200" marR="0" indent="-45720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			Second public hearing – adopt final millage rate and budget </a:t>
            </a:r>
          </a:p>
          <a:p>
            <a:pPr marL="457200" marR="0" indent="-45720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			Email copy of millage and budget resolution to Property Appraiser, Tax Collector, and Department of Revenue. </a:t>
            </a:r>
          </a:p>
          <a:p>
            <a:pPr marL="457200" marR="0" indent="-45720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			Complete and certify From DR 422 within three (3) days of receiving from the Property Appraiser and submit back to 			Property Appraiser.</a:t>
            </a:r>
          </a:p>
          <a:p>
            <a:pPr marL="457200" marR="0" indent="-457200">
              <a:buNone/>
            </a:pPr>
            <a:r>
              <a:rPr lang="en-US" sz="1600" b="1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</a:t>
            </a:r>
            <a:endParaRPr lang="en-US" sz="16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Complete and submit Form DR 487 with TRIM compliance package within 30 days following the final budget hearing.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6448488-018C-CF64-40C4-F52ACE0D5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89" y="6400800"/>
            <a:ext cx="1998770" cy="45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797021-9B3A-8C14-1CB8-D5EF1C8BBBBA}"/>
              </a:ext>
            </a:extLst>
          </p:cNvPr>
          <p:cNvSpPr txBox="1"/>
          <p:nvPr/>
        </p:nvSpPr>
        <p:spPr>
          <a:xfrm>
            <a:off x="4747330" y="309516"/>
            <a:ext cx="2697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BUDGET CALENDAR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7A9A33-83B7-EDB5-6559-A5727F9D8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7, 2026</a:t>
            </a:r>
          </a:p>
        </p:txBody>
      </p:sp>
    </p:spTree>
    <p:extLst>
      <p:ext uri="{BB962C8B-B14F-4D97-AF65-F5344CB8AC3E}">
        <p14:creationId xmlns:p14="http://schemas.microsoft.com/office/powerpoint/2010/main" val="205386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702C69-52F2-78ED-B52C-3CF4812A7E8F}"/>
              </a:ext>
            </a:extLst>
          </p:cNvPr>
          <p:cNvSpPr txBox="1"/>
          <p:nvPr/>
        </p:nvSpPr>
        <p:spPr>
          <a:xfrm>
            <a:off x="571099" y="2682156"/>
            <a:ext cx="110498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600" b="1" kern="100" dirty="0">
                <a:solidFill>
                  <a:schemeClr val="accent2">
                    <a:lumMod val="7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15-4. CONTENTS OF RECOMMENDED BUDGET.</a:t>
            </a:r>
            <a:endParaRPr lang="en-US" sz="1600" kern="100" dirty="0">
              <a:solidFill>
                <a:schemeClr val="accent2">
                  <a:lumMod val="75000"/>
                </a:schemeClr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600" kern="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(b)   Budget summary. </a:t>
            </a:r>
          </a:p>
          <a:p>
            <a:pPr marL="0" marR="0">
              <a:buNone/>
            </a:pPr>
            <a:r>
              <a:rPr lang="en-US" sz="1600" kern="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(c)   Anticipated revenues; comparison with other years. </a:t>
            </a:r>
          </a:p>
          <a:p>
            <a:pPr marL="0" marR="0">
              <a:buNone/>
            </a:pPr>
            <a:r>
              <a:rPr lang="en-US" sz="1600" kern="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(d)   Proposed expenditures; comparison with other years. </a:t>
            </a:r>
          </a:p>
          <a:p>
            <a:pPr marL="0" marR="0">
              <a:buNone/>
            </a:pPr>
            <a:r>
              <a:rPr lang="en-US" sz="1600" kern="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(e)   Revenues and expenditures explained. The total of anticipated revenues shall equal the total of proposed expenditures.</a:t>
            </a: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600" kern="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(f)   </a:t>
            </a:r>
            <a:r>
              <a:rPr lang="en-US" sz="1600" b="1" kern="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Capital improvement program (CIP). Along with the proposed budget, the Town Manager shall prepare a plan describing all recommended capital projects to be undertaken within the budget year and within the following four next succeeding years. Such </a:t>
            </a:r>
            <a:r>
              <a:rPr lang="en-US" sz="1600" b="1" i="1" kern="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capital improvement program shall list each capital project of $10,000 or more and a useful life of five years </a:t>
            </a:r>
            <a:r>
              <a:rPr lang="en-US" sz="1600" b="1" kern="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 more, indicating proposed or alternative funding sources. </a:t>
            </a:r>
            <a:r>
              <a: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1E5CF-496B-4AB3-9877-4555834A345F}"/>
              </a:ext>
            </a:extLst>
          </p:cNvPr>
          <p:cNvSpPr txBox="1"/>
          <p:nvPr/>
        </p:nvSpPr>
        <p:spPr>
          <a:xfrm>
            <a:off x="571099" y="1031110"/>
            <a:ext cx="60976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15-2. PREPARATION AND SUBMISSION.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The Town Manager, at least 60 days prior to the beginning of each budget year, shall submit to the Town Commission a recommended budget and an explanatory budget message in the form and with the contents provided for in this chapter. 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E53CAEF-C26E-5B34-5227-754300D9E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753" y="6400800"/>
            <a:ext cx="1998771" cy="457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64539D-6F58-4861-0D93-42F840CA2AC5}"/>
              </a:ext>
            </a:extLst>
          </p:cNvPr>
          <p:cNvSpPr txBox="1"/>
          <p:nvPr/>
        </p:nvSpPr>
        <p:spPr>
          <a:xfrm>
            <a:off x="4318911" y="510139"/>
            <a:ext cx="3554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MELBOURNE BEACH CODE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BD08959-F43C-9B4F-2A00-F7AEF08E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7, 2026</a:t>
            </a:r>
          </a:p>
        </p:txBody>
      </p:sp>
      <p:pic>
        <p:nvPicPr>
          <p:cNvPr id="12" name="Graphic 11" descr="Blueprint with solid fill">
            <a:extLst>
              <a:ext uri="{FF2B5EF4-FFF2-40B4-BE49-F238E27FC236}">
                <a16:creationId xmlns:a16="http://schemas.microsoft.com/office/drawing/2014/main" id="{7AB0515E-B3E0-947C-8DEC-9803575CC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3089" y="1271836"/>
            <a:ext cx="2069808" cy="206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9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25E069C-F0E5-D01B-1C27-953C37211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4649"/>
            <a:ext cx="65" cy="4692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6348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736E1-F4C7-E453-5FF2-550B4A03EC0E}"/>
              </a:ext>
            </a:extLst>
          </p:cNvPr>
          <p:cNvSpPr txBox="1"/>
          <p:nvPr/>
        </p:nvSpPr>
        <p:spPr>
          <a:xfrm>
            <a:off x="9538636" y="7988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DE646-90E7-66C4-8D0F-75C6E3A3DE76}"/>
              </a:ext>
            </a:extLst>
          </p:cNvPr>
          <p:cNvSpPr txBox="1"/>
          <p:nvPr/>
        </p:nvSpPr>
        <p:spPr>
          <a:xfrm>
            <a:off x="6096000" y="188295"/>
            <a:ext cx="5906571" cy="59093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A0A0A"/>
                </a:solidFill>
                <a:latin typeface="Google Sans"/>
              </a:rPr>
              <a:t>The </a:t>
            </a:r>
            <a:r>
              <a:rPr lang="en-US" altLang="en-US" dirty="0">
                <a:solidFill>
                  <a:schemeClr val="accent2"/>
                </a:solidFill>
                <a:latin typeface="Googl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City/County Management Association (ICMA)</a:t>
            </a:r>
            <a:r>
              <a:rPr lang="en-US" altLang="en-US" dirty="0">
                <a:solidFill>
                  <a:schemeClr val="accent2"/>
                </a:solidFill>
                <a:latin typeface="Google Sans"/>
              </a:rPr>
              <a:t> </a:t>
            </a:r>
            <a:r>
              <a:rPr lang="en-US" altLang="en-US" dirty="0">
                <a:solidFill>
                  <a:srgbClr val="0A0A0A"/>
                </a:solidFill>
                <a:latin typeface="Google Sans"/>
              </a:rPr>
              <a:t>recommends local governments maintain significant reserves, ideally equivalent to </a:t>
            </a:r>
            <a:r>
              <a:rPr lang="en-US" altLang="en-US" b="1" dirty="0">
                <a:solidFill>
                  <a:srgbClr val="0A0A0A"/>
                </a:solidFill>
                <a:latin typeface="Google Sans"/>
              </a:rPr>
              <a:t>six months of general fund operating expenditures</a:t>
            </a:r>
            <a:r>
              <a:rPr lang="en-US" altLang="en-US" dirty="0">
                <a:solidFill>
                  <a:srgbClr val="0A0A0A"/>
                </a:solidFill>
                <a:latin typeface="Google Sans"/>
              </a:rPr>
              <a:t>, as a minimum for financial stability, a stronger guideline than older standards. This guidance helps ensure funds are available for unexpected needs, prevents "raids" on reserves, and is also valued by bond-rating firms, which often look for reserves covering at least 5% of annual operating costs. </a:t>
            </a:r>
            <a:endParaRPr lang="en-US" altLang="en-US" sz="105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accent2"/>
                </a:solidFill>
                <a:latin typeface="Google Sans"/>
              </a:rPr>
              <a:t>Key ICMA Recommendations</a:t>
            </a:r>
            <a:r>
              <a:rPr lang="en-US" altLang="en-US" b="1" dirty="0">
                <a:solidFill>
                  <a:srgbClr val="0A0A0A"/>
                </a:solidFill>
                <a:latin typeface="Google Sans"/>
              </a:rPr>
              <a:t>:</a:t>
            </a:r>
            <a:endParaRPr lang="en-US" altLang="en-US" sz="105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rgbClr val="0A0A0A"/>
                </a:solidFill>
                <a:latin typeface="Google Sans"/>
              </a:rPr>
              <a:t>Adequate Reserves:</a:t>
            </a:r>
            <a:r>
              <a:rPr lang="en-US" altLang="en-US" dirty="0">
                <a:solidFill>
                  <a:srgbClr val="0A0A0A"/>
                </a:solidFill>
                <a:latin typeface="Google Sans"/>
              </a:rPr>
              <a:t> Aim for at least 6 months of general fund operating expenses.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rgbClr val="0A0A0A"/>
                </a:solidFill>
                <a:latin typeface="Google Sans"/>
              </a:rPr>
              <a:t>Financial Stability:</a:t>
            </a:r>
            <a:r>
              <a:rPr lang="en-US" altLang="en-US" dirty="0">
                <a:solidFill>
                  <a:srgbClr val="0A0A0A"/>
                </a:solidFill>
                <a:latin typeface="Google Sans"/>
              </a:rPr>
              <a:t> Reserves are crucial for weathering financial challenges and maintaining services.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A0A0A"/>
                </a:solidFill>
                <a:latin typeface="Google Sans"/>
              </a:rPr>
              <a:t>Why This Matters:</a:t>
            </a:r>
            <a:endParaRPr lang="en-US" altLang="en-US" sz="105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rgbClr val="0A0A0A"/>
                </a:solidFill>
                <a:latin typeface="Google Sans"/>
              </a:rPr>
              <a:t>Resilience:</a:t>
            </a:r>
            <a:r>
              <a:rPr lang="en-US" altLang="en-US" dirty="0">
                <a:solidFill>
                  <a:srgbClr val="0A0A0A"/>
                </a:solidFill>
                <a:latin typeface="Google Sans"/>
              </a:rPr>
              <a:t> Protects against economic downturns or unforeseen emergencies.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rgbClr val="0A0A0A"/>
                </a:solidFill>
                <a:latin typeface="Google Sans"/>
              </a:rPr>
              <a:t>Credibility:</a:t>
            </a:r>
            <a:r>
              <a:rPr lang="en-US" altLang="en-US" dirty="0">
                <a:solidFill>
                  <a:srgbClr val="0A0A0A"/>
                </a:solidFill>
                <a:latin typeface="Google Sans"/>
              </a:rPr>
              <a:t> Shows fiscal responsibility to residents, taxpayers, and investors.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rgbClr val="0A0A0A"/>
                </a:solidFill>
                <a:latin typeface="Google Sans"/>
              </a:rPr>
              <a:t>Proactive Management:</a:t>
            </a:r>
            <a:r>
              <a:rPr lang="en-US" altLang="en-US" dirty="0">
                <a:solidFill>
                  <a:srgbClr val="0A0A0A"/>
                </a:solidFill>
                <a:latin typeface="Google Sans"/>
              </a:rPr>
              <a:t> Prevents reliance on emergency borrowing or cutting essential services. 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54EBB65-F571-DCCB-F2E4-B0DBE88A4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4649"/>
            <a:ext cx="65" cy="4692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6348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827652-8891-C0DF-E518-39490DB1E439}"/>
              </a:ext>
            </a:extLst>
          </p:cNvPr>
          <p:cNvSpPr txBox="1"/>
          <p:nvPr/>
        </p:nvSpPr>
        <p:spPr>
          <a:xfrm>
            <a:off x="372045" y="983563"/>
            <a:ext cx="5534527" cy="4247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u="sng" dirty="0">
                <a:solidFill>
                  <a:schemeClr val="accent2"/>
                </a:solidFill>
              </a:rPr>
              <a:t>Government Finance Officers Association (GFOA)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Google Sans"/>
              </a:rPr>
              <a:t>-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recommended reserves, primarily for state and local "rainy day" funds, generally suggest holding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 least two months (around 16-17%) of general fund operating expenditures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for fiscal stability against recessions or disasters 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Googl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GFOA Recommendation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Maintain unrestricted fund balances equal to at least two months of regular operating revenues or expenditures.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Googl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Percentage Target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This often translates to about 16.7% of annual revenue, with some experts suggesting aiming for 15% or higher.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Google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Policy-Driven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Formal policies should consider revenue predictability, disaster risk, and have clear rules for deposits, withdrawals, and replenishment. 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0F11F26D-F529-0331-375E-C6CD31DEBD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7" y="6400800"/>
            <a:ext cx="1998770" cy="4572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22BD89-2805-7BB7-1941-B3A0A993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7, 2026</a:t>
            </a:r>
          </a:p>
        </p:txBody>
      </p:sp>
    </p:spTree>
    <p:extLst>
      <p:ext uri="{BB962C8B-B14F-4D97-AF65-F5344CB8AC3E}">
        <p14:creationId xmlns:p14="http://schemas.microsoft.com/office/powerpoint/2010/main" val="184943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C44B105-DC47-7DA4-BF8B-E47A17E7EE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695215"/>
              </p:ext>
            </p:extLst>
          </p:nvPr>
        </p:nvGraphicFramePr>
        <p:xfrm>
          <a:off x="5128911" y="991402"/>
          <a:ext cx="6658945" cy="5078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D77F65-2F6D-C59B-67CE-4C271BBE0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569775"/>
              </p:ext>
            </p:extLst>
          </p:nvPr>
        </p:nvGraphicFramePr>
        <p:xfrm>
          <a:off x="404144" y="776436"/>
          <a:ext cx="4273617" cy="2947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2783">
                  <a:extLst>
                    <a:ext uri="{9D8B030D-6E8A-4147-A177-3AD203B41FA5}">
                      <a16:colId xmlns:a16="http://schemas.microsoft.com/office/drawing/2014/main" val="236229373"/>
                    </a:ext>
                  </a:extLst>
                </a:gridCol>
                <a:gridCol w="1259326">
                  <a:extLst>
                    <a:ext uri="{9D8B030D-6E8A-4147-A177-3AD203B41FA5}">
                      <a16:colId xmlns:a16="http://schemas.microsoft.com/office/drawing/2014/main" val="1178720824"/>
                    </a:ext>
                  </a:extLst>
                </a:gridCol>
                <a:gridCol w="1011508">
                  <a:extLst>
                    <a:ext uri="{9D8B030D-6E8A-4147-A177-3AD203B41FA5}">
                      <a16:colId xmlns:a16="http://schemas.microsoft.com/office/drawing/2014/main" val="670132940"/>
                    </a:ext>
                  </a:extLst>
                </a:gridCol>
              </a:tblGrid>
              <a:tr h="7369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TOWN'S BOND DEBT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BALANCE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PAYOFF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466609"/>
                  </a:ext>
                </a:extLst>
              </a:tr>
              <a:tr h="7369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Stormwater Bond  (Tax Assessment)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$66,707.20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9/30/2026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86844"/>
                  </a:ext>
                </a:extLst>
              </a:tr>
              <a:tr h="7369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Municipal Bond GF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$448,450.00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10/1/2029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297133"/>
                  </a:ext>
                </a:extLst>
              </a:tr>
              <a:tr h="7369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$515,157.20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4091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D93251A-DA83-FE85-C3EA-BB43B36D8970}"/>
              </a:ext>
            </a:extLst>
          </p:cNvPr>
          <p:cNvSpPr txBox="1"/>
          <p:nvPr/>
        </p:nvSpPr>
        <p:spPr>
          <a:xfrm>
            <a:off x="404144" y="4090738"/>
            <a:ext cx="4273617" cy="18003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“The assets of the Town of Melbourne Beach exceeded its liabilities at the close of the 2024 fiscal year by $13,032,089 (net position).” James Moore &amp; Co., P.L., Financial Auditors, March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A3C65-0BB0-4A71-40A8-E21EFEC9D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7,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248BC-8699-E461-C493-6E29999792FD}"/>
              </a:ext>
            </a:extLst>
          </p:cNvPr>
          <p:cNvSpPr txBox="1"/>
          <p:nvPr/>
        </p:nvSpPr>
        <p:spPr>
          <a:xfrm>
            <a:off x="4968640" y="375386"/>
            <a:ext cx="2847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DEBT VS. ASSETS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55470B3-8553-3464-5A7E-CD2ECFFEE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7" y="6400800"/>
            <a:ext cx="19987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2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9D62D67-DBA8-7C7A-84F2-DC775F193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338954"/>
              </p:ext>
            </p:extLst>
          </p:nvPr>
        </p:nvGraphicFramePr>
        <p:xfrm>
          <a:off x="4556657" y="260597"/>
          <a:ext cx="7904663" cy="619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54584E-66E3-18EC-123F-3853DE37C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147527"/>
              </p:ext>
            </p:extLst>
          </p:nvPr>
        </p:nvGraphicFramePr>
        <p:xfrm>
          <a:off x="533485" y="3176596"/>
          <a:ext cx="4808536" cy="306083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026835">
                  <a:extLst>
                    <a:ext uri="{9D8B030D-6E8A-4147-A177-3AD203B41FA5}">
                      <a16:colId xmlns:a16="http://schemas.microsoft.com/office/drawing/2014/main" val="2151606634"/>
                    </a:ext>
                  </a:extLst>
                </a:gridCol>
                <a:gridCol w="1443988">
                  <a:extLst>
                    <a:ext uri="{9D8B030D-6E8A-4147-A177-3AD203B41FA5}">
                      <a16:colId xmlns:a16="http://schemas.microsoft.com/office/drawing/2014/main" val="384634198"/>
                    </a:ext>
                  </a:extLst>
                </a:gridCol>
                <a:gridCol w="1337713">
                  <a:extLst>
                    <a:ext uri="{9D8B030D-6E8A-4147-A177-3AD203B41FA5}">
                      <a16:colId xmlns:a16="http://schemas.microsoft.com/office/drawing/2014/main" val="1452120780"/>
                    </a:ext>
                  </a:extLst>
                </a:gridCol>
              </a:tblGrid>
              <a:tr h="7889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u="none" strike="noStrike" dirty="0">
                          <a:effectLst/>
                        </a:rPr>
                        <a:t>TOWN BANK ACCOUNTS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u="none" strike="noStrike" dirty="0">
                          <a:effectLst/>
                        </a:rPr>
                        <a:t>BALANCE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u="none" strike="noStrike" dirty="0">
                          <a:effectLst/>
                        </a:rPr>
                        <a:t>INTEREST RATE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590076"/>
                  </a:ext>
                </a:extLst>
              </a:tr>
              <a:tr h="73169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OPERATING CHECKING ACCT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 $  4,938,343.34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1.50%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883609"/>
                  </a:ext>
                </a:extLst>
              </a:tr>
              <a:tr h="4042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RESERVE ACCOUNT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 $  2,491,554.33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1.72%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1291"/>
                  </a:ext>
                </a:extLst>
              </a:tr>
              <a:tr h="73169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SBA PRIME ACCOUNT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 $      538,876.07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3.99%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076946"/>
                  </a:ext>
                </a:extLst>
              </a:tr>
              <a:tr h="4042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 $  7,968,773.74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48756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D52BF-71AE-7B66-5FDF-F8FB1A15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7, 2026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3A5999-FA78-5E54-81D2-70555684E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7" y="6400800"/>
            <a:ext cx="1998770" cy="45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D8B48C-2738-0EE5-F7EA-6981BD39CDAB}"/>
              </a:ext>
            </a:extLst>
          </p:cNvPr>
          <p:cNvSpPr txBox="1"/>
          <p:nvPr/>
        </p:nvSpPr>
        <p:spPr>
          <a:xfrm>
            <a:off x="3513221" y="620570"/>
            <a:ext cx="2463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BANK  ACCOUNTS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E93BA-8A1B-7D7D-2E6F-B6EEA1908B28}"/>
              </a:ext>
            </a:extLst>
          </p:cNvPr>
          <p:cNvSpPr txBox="1"/>
          <p:nvPr/>
        </p:nvSpPr>
        <p:spPr>
          <a:xfrm>
            <a:off x="1424539" y="1925053"/>
            <a:ext cx="29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+/- $6M UNASSIGNED</a:t>
            </a:r>
          </a:p>
        </p:txBody>
      </p:sp>
    </p:spTree>
    <p:extLst>
      <p:ext uri="{BB962C8B-B14F-4D97-AF65-F5344CB8AC3E}">
        <p14:creationId xmlns:p14="http://schemas.microsoft.com/office/powerpoint/2010/main" val="359552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52DA92-148D-C0A6-E3B7-129C33FC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7, 2026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72D87E-0E7D-C029-BA8E-C1BBE6E2F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413936"/>
              </p:ext>
            </p:extLst>
          </p:nvPr>
        </p:nvGraphicFramePr>
        <p:xfrm>
          <a:off x="269506" y="452896"/>
          <a:ext cx="4061861" cy="5774652"/>
        </p:xfrm>
        <a:graphic>
          <a:graphicData uri="http://schemas.openxmlformats.org/drawingml/2006/table">
            <a:tbl>
              <a:tblPr/>
              <a:tblGrid>
                <a:gridCol w="2836660">
                  <a:extLst>
                    <a:ext uri="{9D8B030D-6E8A-4147-A177-3AD203B41FA5}">
                      <a16:colId xmlns:a16="http://schemas.microsoft.com/office/drawing/2014/main" val="665977872"/>
                    </a:ext>
                  </a:extLst>
                </a:gridCol>
                <a:gridCol w="1225201">
                  <a:extLst>
                    <a:ext uri="{9D8B030D-6E8A-4147-A177-3AD203B41FA5}">
                      <a16:colId xmlns:a16="http://schemas.microsoft.com/office/drawing/2014/main" val="259438970"/>
                    </a:ext>
                  </a:extLst>
                </a:gridCol>
              </a:tblGrid>
              <a:tr h="3837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Account Revenues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666022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  Taxes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3,072,397.00 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305732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and Use Taxes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372,000.00 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039666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Franchise and Utility Taxes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315,000.00 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115283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Service Taxes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366,730.00 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918994"/>
                  </a:ext>
                </a:extLst>
              </a:tr>
              <a:tr h="3837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Insurance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Premium Tax (Police Pension)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50,000.00 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525875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Revenue Sharing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103,000.00 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506895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 Earnings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40,000.00 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299228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Miscellaneous Revenue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3,300.00 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395124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Grants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10,000.00 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995615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Licenses &amp; Permitting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263,450.00 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965986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Fines &amp; Forfeitures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27,000.00 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995029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Services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75,500.00 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31376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Tax / Beverage License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17,400.00 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215163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Option County Gas Tax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99,548.00 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357417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Reserve - TM Leave Payout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33,481.00 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299080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Reserve - Paid Fire Fighters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188,780.00 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716692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172 to 001-21 (Police)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80,934.00 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190624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172 to 001-22 (Fire)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50,000.00 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2097"/>
                  </a:ext>
                </a:extLst>
              </a:tr>
              <a:tr h="3837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Disposal of Assets - Fire Truck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125,000.00 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524654"/>
                  </a:ext>
                </a:extLst>
              </a:tr>
              <a:tr h="25685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5,293,520.00 </a:t>
                      </a:r>
                    </a:p>
                  </a:txBody>
                  <a:tcPr marL="5874" marR="5874" marT="5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361931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C0CAA25-F211-7DC7-D256-0D82A71C28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390749"/>
              </p:ext>
            </p:extLst>
          </p:nvPr>
        </p:nvGraphicFramePr>
        <p:xfrm>
          <a:off x="4453288" y="526486"/>
          <a:ext cx="7607167" cy="5763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4048A61-7C68-4C28-62AF-B2F745FFDF03}"/>
              </a:ext>
            </a:extLst>
          </p:cNvPr>
          <p:cNvSpPr txBox="1"/>
          <p:nvPr/>
        </p:nvSpPr>
        <p:spPr>
          <a:xfrm>
            <a:off x="4440964" y="180975"/>
            <a:ext cx="443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OPERATING ACCOUNTS REVENUE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2AE105DB-863D-F56F-1E47-6961F59D8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7" y="6400800"/>
            <a:ext cx="19987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3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94EB2-6E65-1333-1F27-A713F20BF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7, 2026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BB4DF2-5481-3AAE-6863-95862FA6E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368881"/>
              </p:ext>
            </p:extLst>
          </p:nvPr>
        </p:nvGraphicFramePr>
        <p:xfrm>
          <a:off x="394636" y="1033440"/>
          <a:ext cx="4114800" cy="51415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7660">
                  <a:extLst>
                    <a:ext uri="{9D8B030D-6E8A-4147-A177-3AD203B41FA5}">
                      <a16:colId xmlns:a16="http://schemas.microsoft.com/office/drawing/2014/main" val="1785915184"/>
                    </a:ext>
                  </a:extLst>
                </a:gridCol>
                <a:gridCol w="986191">
                  <a:extLst>
                    <a:ext uri="{9D8B030D-6E8A-4147-A177-3AD203B41FA5}">
                      <a16:colId xmlns:a16="http://schemas.microsoft.com/office/drawing/2014/main" val="2270858007"/>
                    </a:ext>
                  </a:extLst>
                </a:gridCol>
                <a:gridCol w="1383171">
                  <a:extLst>
                    <a:ext uri="{9D8B030D-6E8A-4147-A177-3AD203B41FA5}">
                      <a16:colId xmlns:a16="http://schemas.microsoft.com/office/drawing/2014/main" val="235014561"/>
                    </a:ext>
                  </a:extLst>
                </a:gridCol>
                <a:gridCol w="67778">
                  <a:extLst>
                    <a:ext uri="{9D8B030D-6E8A-4147-A177-3AD203B41FA5}">
                      <a16:colId xmlns:a16="http://schemas.microsoft.com/office/drawing/2014/main" val="3846927892"/>
                    </a:ext>
                  </a:extLst>
                </a:gridCol>
              </a:tblGrid>
              <a:tr h="344837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Operating Account Expenditures - GENERAL FUND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42793935"/>
                  </a:ext>
                </a:extLst>
              </a:tr>
              <a:tr h="3448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Town Hall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1,467,708.00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28%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18252489"/>
                  </a:ext>
                </a:extLst>
              </a:tr>
              <a:tr h="3448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Police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1,602,817.00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30%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24324952"/>
                  </a:ext>
                </a:extLst>
              </a:tr>
              <a:tr h="3448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Fire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699,738.00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13%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59662683"/>
                  </a:ext>
                </a:extLst>
              </a:tr>
              <a:tr h="3448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Code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71,452.00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9437328"/>
                  </a:ext>
                </a:extLst>
              </a:tr>
              <a:tr h="3448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Public Works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483,998.00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94931115"/>
                  </a:ext>
                </a:extLst>
              </a:tr>
              <a:tr h="3448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Building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233,204.00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76614534"/>
                  </a:ext>
                </a:extLst>
              </a:tr>
              <a:tr h="3448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Transfer to Fund 341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510,706.00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10%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8426811"/>
                  </a:ext>
                </a:extLst>
              </a:tr>
              <a:tr h="3448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Transfer to Fund 351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52,000.00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67111860"/>
                  </a:ext>
                </a:extLst>
              </a:tr>
              <a:tr h="3448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Transfer to LTC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59,222.00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46262658"/>
                  </a:ext>
                </a:extLst>
              </a:tr>
              <a:tr h="3448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Transfer to 201 - Bond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110,175.00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0326427"/>
                  </a:ext>
                </a:extLst>
              </a:tr>
              <a:tr h="6839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Transfer to other Funds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2,500.00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+mn-lt"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77701916"/>
                  </a:ext>
                </a:extLst>
              </a:tr>
              <a:tr h="42583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59213572"/>
                  </a:ext>
                </a:extLst>
              </a:tr>
              <a:tr h="23862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TOTAL EXPENDITURES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5,293,520.00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56996776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560C3A-8184-3B03-0B0C-F013345105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419963"/>
              </p:ext>
            </p:extLst>
          </p:nvPr>
        </p:nvGraphicFramePr>
        <p:xfrm>
          <a:off x="4581625" y="878246"/>
          <a:ext cx="7215739" cy="539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92374B6-33EA-EB09-7899-AFA02257021D}"/>
              </a:ext>
            </a:extLst>
          </p:cNvPr>
          <p:cNvSpPr txBox="1"/>
          <p:nvPr/>
        </p:nvSpPr>
        <p:spPr>
          <a:xfrm>
            <a:off x="1706433" y="416582"/>
            <a:ext cx="877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OPERATING ACCOUNT BUDGETED EXPENDITURES – GENERAL FUND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C21930D-FF6C-1868-7766-0C4C477DD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7" y="6400800"/>
            <a:ext cx="19987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9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2B68AA-F126-2D80-9232-F98E7E11E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7, 2026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B9223BA-FE69-5C06-E6D4-41D108F510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766137"/>
              </p:ext>
            </p:extLst>
          </p:nvPr>
        </p:nvGraphicFramePr>
        <p:xfrm>
          <a:off x="5458850" y="1628665"/>
          <a:ext cx="6352957" cy="4094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4816AF7-A296-06C9-36D1-EC8E1457E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983013"/>
              </p:ext>
            </p:extLst>
          </p:nvPr>
        </p:nvGraphicFramePr>
        <p:xfrm>
          <a:off x="611200" y="1628663"/>
          <a:ext cx="4519066" cy="4094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4088">
                  <a:extLst>
                    <a:ext uri="{9D8B030D-6E8A-4147-A177-3AD203B41FA5}">
                      <a16:colId xmlns:a16="http://schemas.microsoft.com/office/drawing/2014/main" val="1305145285"/>
                    </a:ext>
                  </a:extLst>
                </a:gridCol>
                <a:gridCol w="1268592">
                  <a:extLst>
                    <a:ext uri="{9D8B030D-6E8A-4147-A177-3AD203B41FA5}">
                      <a16:colId xmlns:a16="http://schemas.microsoft.com/office/drawing/2014/main" val="3798139484"/>
                    </a:ext>
                  </a:extLst>
                </a:gridCol>
                <a:gridCol w="978193">
                  <a:extLst>
                    <a:ext uri="{9D8B030D-6E8A-4147-A177-3AD203B41FA5}">
                      <a16:colId xmlns:a16="http://schemas.microsoft.com/office/drawing/2014/main" val="1911639205"/>
                    </a:ext>
                  </a:extLst>
                </a:gridCol>
                <a:gridCol w="978193">
                  <a:extLst>
                    <a:ext uri="{9D8B030D-6E8A-4147-A177-3AD203B41FA5}">
                      <a16:colId xmlns:a16="http://schemas.microsoft.com/office/drawing/2014/main" val="4083276452"/>
                    </a:ext>
                  </a:extLst>
                </a:gridCol>
              </a:tblGrid>
              <a:tr h="641480"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CAPITAL FROM GENERAL FUND to OTHER FUNDS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077005"/>
                  </a:ext>
                </a:extLst>
              </a:tr>
              <a:tr h="6414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Short Term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$118,860.00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49754"/>
                  </a:ext>
                </a:extLst>
              </a:tr>
              <a:tr h="6414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Long Term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$59,222.00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913882"/>
                  </a:ext>
                </a:extLst>
              </a:tr>
              <a:tr h="6414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Stormwater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$510,706.00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612871"/>
                  </a:ext>
                </a:extLst>
              </a:tr>
              <a:tr h="6414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Roads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$52,000.00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755337"/>
                  </a:ext>
                </a:extLst>
              </a:tr>
              <a:tr h="6414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$740,788.00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014107"/>
                  </a:ext>
                </a:extLst>
              </a:tr>
              <a:tr h="2457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83703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0349E74-2777-F785-BD0F-F6974FFA9ADE}"/>
              </a:ext>
            </a:extLst>
          </p:cNvPr>
          <p:cNvSpPr txBox="1"/>
          <p:nvPr/>
        </p:nvSpPr>
        <p:spPr>
          <a:xfrm>
            <a:off x="2919521" y="607502"/>
            <a:ext cx="6352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CAPITAL IMPROVEMENTS FROM GENERAL FUND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84DD35B-C2C1-EB45-B776-86F236F77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7" y="6400800"/>
            <a:ext cx="19987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648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1908</TotalTime>
  <Words>1483</Words>
  <Application>Microsoft Office PowerPoint</Application>
  <PresentationFormat>Widescreen</PresentationFormat>
  <Paragraphs>295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Aptos Narrow</vt:lpstr>
      <vt:lpstr>Arial</vt:lpstr>
      <vt:lpstr>Calibri</vt:lpstr>
      <vt:lpstr>Calibri Light</vt:lpstr>
      <vt:lpstr>Google Sans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frazier</dc:creator>
  <cp:lastModifiedBy>Melbourne Beach Town Clerk</cp:lastModifiedBy>
  <cp:revision>49</cp:revision>
  <cp:lastPrinted>2026-01-07T19:03:43Z</cp:lastPrinted>
  <dcterms:created xsi:type="dcterms:W3CDTF">2026-01-02T15:46:10Z</dcterms:created>
  <dcterms:modified xsi:type="dcterms:W3CDTF">2026-01-07T19:46:49Z</dcterms:modified>
</cp:coreProperties>
</file>